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3249C38F-ED3D-4A3F-9256-E615EFC48F42}">
  <a:tblStyle styleId="{3249C38F-ED3D-4A3F-9256-E615EFC48F42}" styleName="Table_0">
    <a:wholeTbl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V>
        </a:tcBdr>
      </a:tcStyle>
    </a:wholeTb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Chris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Cherie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Less texts, more figures/data (i.e. 32GB, Month, points worn on the body, 6-axis IMU, point to radio antenna, I2C supports 125 more sensors)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What are other kinds of I2C devices? (GPS)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More applications than just person wearable (i.e. cattle)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Shape 16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Cherie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Ultrasound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Force-sensitive resistor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Muscle-activation sensor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Heart-rate monitor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Actuators/motors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Vibration motor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Shape 17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Chris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Chris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Shape 1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Anthony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UART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I2C implemented through the URART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SD through OpenLog Protocol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Processor - Main Loop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SimpliciTI for Network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Network via RF 2.4 GHz 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RTC on I2C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Serial (putc())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Shape 1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Anthony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UART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I2C implemented through the URART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SD through OpenLog Protocol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Processor - Main Loop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SimpliciTI for Network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Network via RF 2.4 GHz 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RTC on I2C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Serial (putc())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Shape 20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Anthony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Shape 21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Chris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Shape 22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Jack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Chris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Shape 23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Jack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Shape 24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Jack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Shape 25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Chris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Shape 2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Shape 26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Chris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Chris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Shape 8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Grant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Explain vicon system takes long to set up constrained to a room.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No external sensors for wearables.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Shape 9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Grant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put chart comparing fitbit,actigraph,vicon instead of wireless signal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compare resolution,synchronization interfacing w/ other devices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Shape 11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Grant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Shape 11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Grant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Shape 12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en"/>
              <a:t>Cherie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accent3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0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20.png"/><Relationship Id="rId5" Type="http://schemas.openxmlformats.org/officeDocument/2006/relationships/image" Target="../media/image09.png"/><Relationship Id="rId6" Type="http://schemas.openxmlformats.org/officeDocument/2006/relationships/image" Target="../media/image14.png"/><Relationship Id="rId7" Type="http://schemas.openxmlformats.org/officeDocument/2006/relationships/image" Target="../media/image13.png"/><Relationship Id="rId8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0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://evenamed.com/eyes-on-glasses/" TargetMode="External"/><Relationship Id="rId4" Type="http://schemas.openxmlformats.org/officeDocument/2006/relationships/hyperlink" Target="http://www.pcclassesonline.com/fitbit-charge-hr-vs-surge-review-and-tutorial/" TargetMode="External"/><Relationship Id="rId9" Type="http://schemas.openxmlformats.org/officeDocument/2006/relationships/hyperlink" Target="http://www.quintic.com/education/case_studies/Gait%20Analysis.html" TargetMode="External"/><Relationship Id="rId5" Type="http://schemas.openxmlformats.org/officeDocument/2006/relationships/hyperlink" Target="http://www.operationward57.org/2011/03/new-bionic-prosthetic-for-lower-leg-amputees/" TargetMode="External"/><Relationship Id="rId6" Type="http://schemas.openxmlformats.org/officeDocument/2006/relationships/hyperlink" Target="http://toughasia.com/blog/wearable-tech-vylyv-labs-smart-shorts-enable-men-to-strengthen-pelvic-floor-muscles/" TargetMode="External"/><Relationship Id="rId7" Type="http://schemas.openxmlformats.org/officeDocument/2006/relationships/hyperlink" Target="https://www.amazon.com/Programming-Embedded-Systems-Development-Tools/dp/0596009836" TargetMode="External"/><Relationship Id="rId8" Type="http://schemas.openxmlformats.org/officeDocument/2006/relationships/hyperlink" Target="https://www.pearsonhighered.com/program/Gajski-Specification-and-Design-of-Embedded-Systems/PGM30685.html" TargetMode="Externa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06.png"/><Relationship Id="rId4" Type="http://schemas.openxmlformats.org/officeDocument/2006/relationships/image" Target="../media/image16.png"/><Relationship Id="rId5" Type="http://schemas.openxmlformats.org/officeDocument/2006/relationships/image" Target="../media/image05.png"/><Relationship Id="rId6" Type="http://schemas.openxmlformats.org/officeDocument/2006/relationships/image" Target="../media/image08.png"/><Relationship Id="rId7" Type="http://schemas.openxmlformats.org/officeDocument/2006/relationships/image" Target="../media/image02.png"/><Relationship Id="rId8" Type="http://schemas.openxmlformats.org/officeDocument/2006/relationships/image" Target="../media/image2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0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0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0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type="ctrTitle"/>
          </p:nvPr>
        </p:nvSpPr>
        <p:spPr>
          <a:xfrm>
            <a:off x="311700" y="598300"/>
            <a:ext cx="8520600" cy="9486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KineTrax</a:t>
            </a:r>
          </a:p>
        </p:txBody>
      </p:sp>
      <p:sp>
        <p:nvSpPr>
          <p:cNvPr id="55" name="Shape 55"/>
          <p:cNvSpPr txBox="1"/>
          <p:nvPr>
            <p:ph idx="1" type="subTitle"/>
          </p:nvPr>
        </p:nvSpPr>
        <p:spPr>
          <a:xfrm>
            <a:off x="435500" y="1980225"/>
            <a:ext cx="8183700" cy="1879800"/>
          </a:xfrm>
          <a:prstGeom prst="rect">
            <a:avLst/>
          </a:prstGeom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000">
                <a:solidFill>
                  <a:srgbClr val="FFFFFF"/>
                </a:solidFill>
              </a:rPr>
              <a:t>Team KineJax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FFFFFF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en" sz="2000">
                <a:solidFill>
                  <a:srgbClr val="FFFFFF"/>
                </a:solidFill>
              </a:rPr>
              <a:t>Team Members</a:t>
            </a:r>
            <a:r>
              <a:rPr lang="en" sz="2000">
                <a:solidFill>
                  <a:srgbClr val="FFFFFF"/>
                </a:solidFill>
              </a:rPr>
              <a:t>:</a:t>
            </a:r>
            <a:r>
              <a:rPr lang="en" sz="2000">
                <a:solidFill>
                  <a:srgbClr val="FFFFFF"/>
                </a:solidFill>
              </a:rPr>
              <a:t> Anthony Black, Jack Jenkins,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000">
                <a:solidFill>
                  <a:schemeClr val="lt1"/>
                </a:solidFill>
              </a:rPr>
              <a:t>Cherie Parsons, </a:t>
            </a:r>
            <a:r>
              <a:rPr lang="en" sz="2000">
                <a:solidFill>
                  <a:srgbClr val="FFFFFF"/>
                </a:solidFill>
              </a:rPr>
              <a:t>Grant Swenson, and </a:t>
            </a:r>
            <a:r>
              <a:rPr lang="en" sz="2000">
                <a:solidFill>
                  <a:schemeClr val="lt1"/>
                </a:solidFill>
              </a:rPr>
              <a:t>Chris Whitney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buClr>
                <a:schemeClr val="dk2"/>
              </a:buClr>
              <a:buSzPct val="55000"/>
              <a:buFont typeface="Arial"/>
              <a:buNone/>
            </a:pPr>
            <a:r>
              <a:rPr lang="en" sz="2000">
                <a:solidFill>
                  <a:schemeClr val="lt1"/>
                </a:solidFill>
              </a:rPr>
              <a:t>Client/Sponsor: Kyle Winfree</a:t>
            </a:r>
          </a:p>
        </p:txBody>
      </p:sp>
      <p:sp>
        <p:nvSpPr>
          <p:cNvPr id="56" name="Shape 56"/>
          <p:cNvSpPr txBox="1"/>
          <p:nvPr/>
        </p:nvSpPr>
        <p:spPr>
          <a:xfrm>
            <a:off x="8619200" y="4776100"/>
            <a:ext cx="348900" cy="1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accent3"/>
        </a:soli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kinetrax.png" id="134" name="Shape 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6711" y="1890481"/>
            <a:ext cx="4284635" cy="2150212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cxnSp>
        <p:nvCxnSpPr>
          <p:cNvPr id="135" name="Shape 135"/>
          <p:cNvCxnSpPr/>
          <p:nvPr/>
        </p:nvCxnSpPr>
        <p:spPr>
          <a:xfrm>
            <a:off x="836892" y="1811692"/>
            <a:ext cx="1133100" cy="4875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36" name="Shape 136"/>
          <p:cNvCxnSpPr>
            <a:stCxn id="137" idx="0"/>
          </p:cNvCxnSpPr>
          <p:nvPr/>
        </p:nvCxnSpPr>
        <p:spPr>
          <a:xfrm rot="10800000">
            <a:off x="5945048" y="3387642"/>
            <a:ext cx="963600" cy="10308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137" name="Shape 137"/>
          <p:cNvSpPr txBox="1"/>
          <p:nvPr/>
        </p:nvSpPr>
        <p:spPr>
          <a:xfrm>
            <a:off x="6394898" y="4418442"/>
            <a:ext cx="10275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Wireless</a:t>
            </a:r>
          </a:p>
        </p:txBody>
      </p:sp>
      <p:sp>
        <p:nvSpPr>
          <p:cNvPr id="138" name="Shape 138"/>
          <p:cNvSpPr txBox="1"/>
          <p:nvPr/>
        </p:nvSpPr>
        <p:spPr>
          <a:xfrm>
            <a:off x="972519" y="683650"/>
            <a:ext cx="1819200" cy="3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Real-time clock</a:t>
            </a:r>
          </a:p>
        </p:txBody>
      </p:sp>
      <p:sp>
        <p:nvSpPr>
          <p:cNvPr id="139" name="Shape 139"/>
          <p:cNvSpPr txBox="1"/>
          <p:nvPr/>
        </p:nvSpPr>
        <p:spPr>
          <a:xfrm>
            <a:off x="258187" y="1515680"/>
            <a:ext cx="1027500" cy="3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100"/>
              <a:t>SD CARD</a:t>
            </a:r>
          </a:p>
        </p:txBody>
      </p:sp>
      <p:cxnSp>
        <p:nvCxnSpPr>
          <p:cNvPr id="140" name="Shape 140"/>
          <p:cNvCxnSpPr>
            <a:stCxn id="138" idx="2"/>
          </p:cNvCxnSpPr>
          <p:nvPr/>
        </p:nvCxnSpPr>
        <p:spPr>
          <a:xfrm>
            <a:off x="1882119" y="1058650"/>
            <a:ext cx="1131900" cy="10728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41" name="Shape 141"/>
          <p:cNvCxnSpPr/>
          <p:nvPr/>
        </p:nvCxnSpPr>
        <p:spPr>
          <a:xfrm flipH="1" rot="10800000">
            <a:off x="2668764" y="3190509"/>
            <a:ext cx="2085899" cy="14826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142" name="Shape 142"/>
          <p:cNvSpPr txBox="1"/>
          <p:nvPr/>
        </p:nvSpPr>
        <p:spPr>
          <a:xfrm>
            <a:off x="1741300" y="4621169"/>
            <a:ext cx="1783199" cy="6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Microprocessors </a:t>
            </a:r>
          </a:p>
        </p:txBody>
      </p:sp>
      <p:sp>
        <p:nvSpPr>
          <p:cNvPr id="143" name="Shape 143"/>
          <p:cNvSpPr txBox="1"/>
          <p:nvPr/>
        </p:nvSpPr>
        <p:spPr>
          <a:xfrm>
            <a:off x="2791712" y="674350"/>
            <a:ext cx="24300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Digital and Analog I/O</a:t>
            </a:r>
          </a:p>
        </p:txBody>
      </p:sp>
      <p:cxnSp>
        <p:nvCxnSpPr>
          <p:cNvPr id="144" name="Shape 144"/>
          <p:cNvCxnSpPr>
            <a:stCxn id="143" idx="2"/>
          </p:cNvCxnSpPr>
          <p:nvPr/>
        </p:nvCxnSpPr>
        <p:spPr>
          <a:xfrm>
            <a:off x="4006712" y="1067950"/>
            <a:ext cx="243900" cy="9198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45" name="Shape 145"/>
          <p:cNvCxnSpPr>
            <a:stCxn id="143" idx="2"/>
          </p:cNvCxnSpPr>
          <p:nvPr/>
        </p:nvCxnSpPr>
        <p:spPr>
          <a:xfrm flipH="1">
            <a:off x="3698312" y="1067950"/>
            <a:ext cx="308400" cy="9966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46" name="Shape 146"/>
          <p:cNvCxnSpPr>
            <a:stCxn id="143" idx="2"/>
          </p:cNvCxnSpPr>
          <p:nvPr/>
        </p:nvCxnSpPr>
        <p:spPr>
          <a:xfrm>
            <a:off x="4006712" y="1067950"/>
            <a:ext cx="785400" cy="9585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47" name="Shape 147"/>
          <p:cNvCxnSpPr/>
          <p:nvPr/>
        </p:nvCxnSpPr>
        <p:spPr>
          <a:xfrm flipH="1" rot="10800000">
            <a:off x="2668764" y="3340120"/>
            <a:ext cx="683099" cy="13305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148" name="Shape 148"/>
          <p:cNvSpPr txBox="1"/>
          <p:nvPr/>
        </p:nvSpPr>
        <p:spPr>
          <a:xfrm>
            <a:off x="4504818" y="4673123"/>
            <a:ext cx="9096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Battery </a:t>
            </a:r>
          </a:p>
        </p:txBody>
      </p:sp>
      <p:cxnSp>
        <p:nvCxnSpPr>
          <p:cNvPr id="149" name="Shape 149"/>
          <p:cNvCxnSpPr/>
          <p:nvPr/>
        </p:nvCxnSpPr>
        <p:spPr>
          <a:xfrm rot="10800000">
            <a:off x="4437695" y="3911783"/>
            <a:ext cx="501300" cy="8445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150" name="Shape 150"/>
          <p:cNvSpPr txBox="1"/>
          <p:nvPr/>
        </p:nvSpPr>
        <p:spPr>
          <a:xfrm>
            <a:off x="6555277" y="951001"/>
            <a:ext cx="1783200" cy="3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USB Charger</a:t>
            </a:r>
          </a:p>
        </p:txBody>
      </p:sp>
      <p:cxnSp>
        <p:nvCxnSpPr>
          <p:cNvPr id="151" name="Shape 151"/>
          <p:cNvCxnSpPr>
            <a:stCxn id="150" idx="2"/>
          </p:cNvCxnSpPr>
          <p:nvPr/>
        </p:nvCxnSpPr>
        <p:spPr>
          <a:xfrm flipH="1">
            <a:off x="5943577" y="1326001"/>
            <a:ext cx="1503300" cy="11682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152" name="Shape 152"/>
          <p:cNvSpPr txBox="1"/>
          <p:nvPr/>
        </p:nvSpPr>
        <p:spPr>
          <a:xfrm>
            <a:off x="7385796" y="2494029"/>
            <a:ext cx="1659600" cy="3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Gyroscope / Accelerometer </a:t>
            </a:r>
          </a:p>
        </p:txBody>
      </p:sp>
      <p:cxnSp>
        <p:nvCxnSpPr>
          <p:cNvPr id="153" name="Shape 153"/>
          <p:cNvCxnSpPr>
            <a:stCxn id="152" idx="1"/>
          </p:cNvCxnSpPr>
          <p:nvPr/>
        </p:nvCxnSpPr>
        <p:spPr>
          <a:xfrm rot="10800000">
            <a:off x="4955796" y="2550129"/>
            <a:ext cx="2430000" cy="1314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54" name="Shape 154"/>
          <p:cNvCxnSpPr>
            <a:stCxn id="152" idx="1"/>
          </p:cNvCxnSpPr>
          <p:nvPr/>
        </p:nvCxnSpPr>
        <p:spPr>
          <a:xfrm flipH="1">
            <a:off x="5414196" y="2681529"/>
            <a:ext cx="1971600" cy="3810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155" name="Shape 155"/>
          <p:cNvSpPr txBox="1"/>
          <p:nvPr>
            <p:ph idx="12" type="sldNum"/>
          </p:nvPr>
        </p:nvSpPr>
        <p:spPr>
          <a:xfrm>
            <a:off x="8548620" y="5191891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  <p:sp>
        <p:nvSpPr>
          <p:cNvPr id="156" name="Shape 156"/>
          <p:cNvSpPr txBox="1"/>
          <p:nvPr>
            <p:ph idx="4294967295" type="title"/>
          </p:nvPr>
        </p:nvSpPr>
        <p:spPr>
          <a:xfrm>
            <a:off x="311700" y="1109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Key Components</a:t>
            </a:r>
          </a:p>
        </p:txBody>
      </p:sp>
      <p:sp>
        <p:nvSpPr>
          <p:cNvPr id="157" name="Shape 157"/>
          <p:cNvSpPr txBox="1"/>
          <p:nvPr/>
        </p:nvSpPr>
        <p:spPr>
          <a:xfrm>
            <a:off x="8619200" y="4776100"/>
            <a:ext cx="501300" cy="1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10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accent3"/>
        </a:solid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Shape 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3350" y="3298162"/>
            <a:ext cx="1665799" cy="1665799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163" name="Shape 163"/>
          <p:cNvPicPr preferRelativeResize="0"/>
          <p:nvPr/>
        </p:nvPicPr>
        <p:blipFill rotWithShape="1">
          <a:blip r:embed="rId4">
            <a:alphaModFix/>
          </a:blip>
          <a:srcRect b="71709" l="35240" r="35392" t="0"/>
          <a:stretch/>
        </p:blipFill>
        <p:spPr>
          <a:xfrm>
            <a:off x="2716998" y="1432300"/>
            <a:ext cx="1489174" cy="1434574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164" name="Shape 164"/>
          <p:cNvSpPr txBox="1"/>
          <p:nvPr>
            <p:ph type="title"/>
          </p:nvPr>
        </p:nvSpPr>
        <p:spPr>
          <a:xfrm>
            <a:off x="311700" y="32257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Examples of I/O Devices </a:t>
            </a:r>
          </a:p>
        </p:txBody>
      </p:sp>
      <p:sp>
        <p:nvSpPr>
          <p:cNvPr id="165" name="Shape 165"/>
          <p:cNvSpPr txBox="1"/>
          <p:nvPr/>
        </p:nvSpPr>
        <p:spPr>
          <a:xfrm>
            <a:off x="210650" y="895275"/>
            <a:ext cx="3063299" cy="5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lt2"/>
                </a:solidFill>
              </a:rPr>
              <a:t>Input (Sensors, etc.) </a:t>
            </a:r>
          </a:p>
        </p:txBody>
      </p:sp>
      <p:pic>
        <p:nvPicPr>
          <p:cNvPr id="166" name="Shape 1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0" y="1432300"/>
            <a:ext cx="2238249" cy="2168899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167" name="Shape 1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5574" y="3693450"/>
            <a:ext cx="1711391" cy="1078925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168" name="Shape 16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93550" y="3112300"/>
            <a:ext cx="1858124" cy="1858124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169" name="Shape 16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21975" y="1256337"/>
            <a:ext cx="1979175" cy="19792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170" name="Shape 170"/>
          <p:cNvSpPr txBox="1"/>
          <p:nvPr/>
        </p:nvSpPr>
        <p:spPr>
          <a:xfrm>
            <a:off x="4695850" y="800100"/>
            <a:ext cx="30633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lt2"/>
                </a:solidFill>
              </a:rPr>
              <a:t>Output (Actuators, etc.) </a:t>
            </a:r>
          </a:p>
        </p:txBody>
      </p:sp>
      <p:pic>
        <p:nvPicPr>
          <p:cNvPr id="171" name="Shape 17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903825" y="1647524"/>
            <a:ext cx="2117325" cy="15880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172" name="Shape 172"/>
          <p:cNvSpPr txBox="1"/>
          <p:nvPr/>
        </p:nvSpPr>
        <p:spPr>
          <a:xfrm>
            <a:off x="8615350" y="4772375"/>
            <a:ext cx="462900" cy="1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11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Requirements Review</a:t>
            </a:r>
          </a:p>
        </p:txBody>
      </p:sp>
      <p:sp>
        <p:nvSpPr>
          <p:cNvPr id="178" name="Shape 17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chemeClr val="lt2"/>
                </a:solidFill>
              </a:rPr>
              <a:t>Key Requirements:</a:t>
            </a:r>
          </a:p>
          <a:p>
            <a:pPr indent="-381000" lvl="0" marL="457200" rtl="0">
              <a:spcBef>
                <a:spcPts val="0"/>
              </a:spcBef>
              <a:buClr>
                <a:schemeClr val="lt2"/>
              </a:buClr>
              <a:buSzPct val="100000"/>
            </a:pPr>
            <a:r>
              <a:rPr lang="en" sz="2400">
                <a:solidFill>
                  <a:schemeClr val="lt2"/>
                </a:solidFill>
              </a:rPr>
              <a:t>Record/offload timestamped gyroscopic &amp; accelerometer data</a:t>
            </a:r>
          </a:p>
          <a:p>
            <a:pPr indent="-381000" lvl="0" marL="457200" rtl="0">
              <a:spcBef>
                <a:spcPts val="0"/>
              </a:spcBef>
              <a:buClr>
                <a:schemeClr val="lt2"/>
              </a:buClr>
              <a:buSzPct val="100000"/>
            </a:pPr>
            <a:r>
              <a:rPr lang="en" sz="2400">
                <a:solidFill>
                  <a:schemeClr val="lt2"/>
                </a:solidFill>
              </a:rPr>
              <a:t>GUI to configure peripherals</a:t>
            </a:r>
          </a:p>
          <a:p>
            <a:pPr indent="-381000" lvl="0" marL="457200" rtl="0">
              <a:spcBef>
                <a:spcPts val="0"/>
              </a:spcBef>
              <a:buClr>
                <a:schemeClr val="lt2"/>
              </a:buClr>
              <a:buSzPct val="100000"/>
            </a:pPr>
            <a:r>
              <a:rPr lang="en" sz="2400">
                <a:solidFill>
                  <a:schemeClr val="lt2"/>
                </a:solidFill>
              </a:rPr>
              <a:t>Wireless communication between devices</a:t>
            </a:r>
          </a:p>
          <a:p>
            <a:pPr indent="-381000" lvl="0" marL="457200" rtl="0">
              <a:spcBef>
                <a:spcPts val="0"/>
              </a:spcBef>
              <a:buClr>
                <a:schemeClr val="lt2"/>
              </a:buClr>
              <a:buSzPct val="100000"/>
            </a:pPr>
            <a:r>
              <a:rPr lang="en" sz="2400">
                <a:solidFill>
                  <a:schemeClr val="lt2"/>
                </a:solidFill>
              </a:rPr>
              <a:t>Time synchronization between devices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179" name="Shape 179"/>
          <p:cNvSpPr txBox="1"/>
          <p:nvPr/>
        </p:nvSpPr>
        <p:spPr>
          <a:xfrm>
            <a:off x="8495950" y="4776100"/>
            <a:ext cx="472200" cy="1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12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Architecture Overview</a:t>
            </a:r>
          </a:p>
        </p:txBody>
      </p:sp>
      <p:pic>
        <p:nvPicPr>
          <p:cNvPr descr="DR2_Implementation_overview.png" id="185" name="Shape 1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630525"/>
            <a:ext cx="8520598" cy="2604099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Shape 186"/>
          <p:cNvSpPr txBox="1"/>
          <p:nvPr/>
        </p:nvSpPr>
        <p:spPr>
          <a:xfrm>
            <a:off x="8523525" y="4693425"/>
            <a:ext cx="582300" cy="1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13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/>
          <p:nvPr>
            <p:ph type="title"/>
          </p:nvPr>
        </p:nvSpPr>
        <p:spPr>
          <a:xfrm>
            <a:off x="311700" y="1970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Implementation </a:t>
            </a:r>
            <a:r>
              <a:rPr lang="en"/>
              <a:t>Overview(Embedded)</a:t>
            </a:r>
          </a:p>
        </p:txBody>
      </p:sp>
      <p:sp>
        <p:nvSpPr>
          <p:cNvPr id="192" name="Shape 192"/>
          <p:cNvSpPr txBox="1"/>
          <p:nvPr>
            <p:ph idx="1" type="body"/>
          </p:nvPr>
        </p:nvSpPr>
        <p:spPr>
          <a:xfrm>
            <a:off x="311700" y="769750"/>
            <a:ext cx="4253100" cy="3923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chemeClr val="lt2"/>
              </a:buClr>
            </a:pPr>
            <a:r>
              <a:rPr lang="en">
                <a:solidFill>
                  <a:schemeClr val="lt2"/>
                </a:solidFill>
              </a:rPr>
              <a:t>Offload/Upload</a:t>
            </a:r>
          </a:p>
          <a:p>
            <a:pPr indent="-330200" lvl="1" marL="914400" rtl="0">
              <a:spcBef>
                <a:spcPts val="0"/>
              </a:spcBef>
              <a:buClr>
                <a:schemeClr val="lt2"/>
              </a:buClr>
              <a:buSzPct val="100000"/>
            </a:pPr>
            <a:r>
              <a:rPr lang="en" sz="1600">
                <a:solidFill>
                  <a:schemeClr val="lt2"/>
                </a:solidFill>
              </a:rPr>
              <a:t>Reads and writes data from SD card</a:t>
            </a:r>
          </a:p>
          <a:p>
            <a:pPr indent="-228600" lvl="1" marL="914400" rtl="0">
              <a:spcBef>
                <a:spcPts val="0"/>
              </a:spcBef>
              <a:buClr>
                <a:schemeClr val="lt2"/>
              </a:buClr>
            </a:pPr>
            <a:r>
              <a:rPr lang="en" sz="1600">
                <a:solidFill>
                  <a:schemeClr val="lt2"/>
                </a:solidFill>
              </a:rPr>
              <a:t>Communicates with connected PC</a:t>
            </a:r>
          </a:p>
          <a:p>
            <a:pPr indent="-228600" lvl="0" marL="457200" rtl="0">
              <a:spcBef>
                <a:spcPts val="0"/>
              </a:spcBef>
              <a:buClr>
                <a:schemeClr val="lt2"/>
              </a:buClr>
            </a:pPr>
            <a:r>
              <a:rPr lang="en">
                <a:solidFill>
                  <a:schemeClr val="lt2"/>
                </a:solidFill>
              </a:rPr>
              <a:t>Configuration</a:t>
            </a:r>
          </a:p>
          <a:p>
            <a:pPr indent="-228600" lvl="1" marL="914400" rtl="0">
              <a:spcBef>
                <a:spcPts val="0"/>
              </a:spcBef>
              <a:buClr>
                <a:schemeClr val="lt2"/>
              </a:buClr>
            </a:pPr>
            <a:r>
              <a:rPr lang="en" sz="1600">
                <a:solidFill>
                  <a:schemeClr val="lt2"/>
                </a:solidFill>
              </a:rPr>
              <a:t>Sets peripheral addresses and sample rates</a:t>
            </a:r>
          </a:p>
          <a:p>
            <a:pPr indent="-228600" lvl="0" marL="457200" rtl="0">
              <a:spcBef>
                <a:spcPts val="0"/>
              </a:spcBef>
              <a:buClr>
                <a:schemeClr val="lt2"/>
              </a:buClr>
            </a:pPr>
            <a:r>
              <a:rPr lang="en">
                <a:solidFill>
                  <a:schemeClr val="lt2"/>
                </a:solidFill>
              </a:rPr>
              <a:t>Peripherals</a:t>
            </a:r>
          </a:p>
          <a:p>
            <a:pPr indent="-330200" lvl="1" marL="914400" rtl="0">
              <a:spcBef>
                <a:spcPts val="0"/>
              </a:spcBef>
              <a:buClr>
                <a:schemeClr val="lt2"/>
              </a:buClr>
              <a:buSzPct val="100000"/>
            </a:pPr>
            <a:r>
              <a:rPr lang="en" sz="1600">
                <a:solidFill>
                  <a:schemeClr val="lt2"/>
                </a:solidFill>
              </a:rPr>
              <a:t>Peripherals accessed through Inter-Integrated Circuit (I2C) and Universal Asynchronous Receiver/Transmitter (UART)</a:t>
            </a:r>
          </a:p>
          <a:p>
            <a:pPr lv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</a:endParaRPr>
          </a:p>
          <a:p>
            <a:pPr lv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93" name="Shape 1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7350" y="844212"/>
            <a:ext cx="3655099" cy="374455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194" name="Shape 194"/>
          <p:cNvSpPr txBox="1"/>
          <p:nvPr/>
        </p:nvSpPr>
        <p:spPr>
          <a:xfrm>
            <a:off x="8472450" y="4776100"/>
            <a:ext cx="495600" cy="1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14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/>
          <p:nvPr>
            <p:ph type="title"/>
          </p:nvPr>
        </p:nvSpPr>
        <p:spPr>
          <a:xfrm>
            <a:off x="311700" y="1970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Implementation </a:t>
            </a:r>
            <a:r>
              <a:rPr lang="en"/>
              <a:t>Overview(Embedded) (cont.)</a:t>
            </a:r>
          </a:p>
        </p:txBody>
      </p:sp>
      <p:sp>
        <p:nvSpPr>
          <p:cNvPr id="200" name="Shape 200"/>
          <p:cNvSpPr txBox="1"/>
          <p:nvPr>
            <p:ph idx="1" type="body"/>
          </p:nvPr>
        </p:nvSpPr>
        <p:spPr>
          <a:xfrm>
            <a:off x="311700" y="769750"/>
            <a:ext cx="4253100" cy="3923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chemeClr val="lt2"/>
              </a:buClr>
            </a:pPr>
            <a:r>
              <a:rPr lang="en">
                <a:solidFill>
                  <a:schemeClr val="lt2"/>
                </a:solidFill>
              </a:rPr>
              <a:t>Real-time Clock </a:t>
            </a:r>
          </a:p>
          <a:p>
            <a:pPr indent="-330200" lvl="1" marL="914400" rtl="0">
              <a:spcBef>
                <a:spcPts val="0"/>
              </a:spcBef>
              <a:buClr>
                <a:schemeClr val="lt2"/>
              </a:buClr>
              <a:buSzPct val="100000"/>
            </a:pPr>
            <a:r>
              <a:rPr lang="en" sz="1600">
                <a:solidFill>
                  <a:schemeClr val="lt2"/>
                </a:solidFill>
              </a:rPr>
              <a:t>Timekeeping unit on the device</a:t>
            </a:r>
            <a:br>
              <a:rPr lang="en" sz="1600">
                <a:solidFill>
                  <a:schemeClr val="lt2"/>
                </a:solidFill>
              </a:rPr>
            </a:br>
          </a:p>
          <a:p>
            <a:pPr indent="-228600" lvl="0" marL="457200" rtl="0">
              <a:spcBef>
                <a:spcPts val="0"/>
              </a:spcBef>
              <a:buClr>
                <a:schemeClr val="lt2"/>
              </a:buClr>
            </a:pPr>
            <a:r>
              <a:rPr lang="en">
                <a:solidFill>
                  <a:schemeClr val="lt2"/>
                </a:solidFill>
              </a:rPr>
              <a:t>Wireless Communication </a:t>
            </a:r>
          </a:p>
          <a:p>
            <a:pPr indent="-330200" lvl="1" marL="914400" rtl="0">
              <a:spcBef>
                <a:spcPts val="0"/>
              </a:spcBef>
              <a:buClr>
                <a:schemeClr val="lt2"/>
              </a:buClr>
              <a:buSzPct val="100000"/>
            </a:pPr>
            <a:r>
              <a:rPr lang="en" sz="1600">
                <a:solidFill>
                  <a:schemeClr val="lt2"/>
                </a:solidFill>
              </a:rPr>
              <a:t>Communicates with other Kinetrax devices in network</a:t>
            </a:r>
            <a:br>
              <a:rPr lang="en" sz="1600">
                <a:solidFill>
                  <a:schemeClr val="lt2"/>
                </a:solidFill>
              </a:rPr>
            </a:br>
          </a:p>
          <a:p>
            <a:pPr indent="-228600" lvl="0" marL="457200" rtl="0">
              <a:spcBef>
                <a:spcPts val="0"/>
              </a:spcBef>
              <a:buClr>
                <a:schemeClr val="lt2"/>
              </a:buClr>
            </a:pPr>
            <a:r>
              <a:rPr lang="en">
                <a:solidFill>
                  <a:schemeClr val="lt2"/>
                </a:solidFill>
              </a:rPr>
              <a:t>Synchronization</a:t>
            </a:r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ct val="112500"/>
              <a:buFont typeface="Arial"/>
            </a:pPr>
            <a:r>
              <a:rPr lang="en" sz="1600">
                <a:solidFill>
                  <a:schemeClr val="lt2"/>
                </a:solidFill>
              </a:rPr>
              <a:t>Calculates offset between time from Real Time Clock and time received from wireless messages.</a:t>
            </a:r>
            <a:br>
              <a:rPr lang="en" sz="1600">
                <a:solidFill>
                  <a:schemeClr val="lt2"/>
                </a:solidFill>
              </a:rPr>
            </a:b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FFFFFF"/>
              </a:solidFill>
            </a:endParaRPr>
          </a:p>
          <a:p>
            <a:pPr lv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</a:endParaRPr>
          </a:p>
          <a:p>
            <a:pPr lv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201" name="Shape 2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7350" y="844212"/>
            <a:ext cx="3655099" cy="374455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202" name="Shape 202"/>
          <p:cNvSpPr txBox="1"/>
          <p:nvPr/>
        </p:nvSpPr>
        <p:spPr>
          <a:xfrm>
            <a:off x="8560250" y="4776100"/>
            <a:ext cx="407700" cy="1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15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/>
          <p:nvPr>
            <p:ph type="title"/>
          </p:nvPr>
        </p:nvSpPr>
        <p:spPr>
          <a:xfrm>
            <a:off x="464100" y="3494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Implementation </a:t>
            </a:r>
            <a:r>
              <a:rPr lang="en"/>
              <a:t>Overview(PC)</a:t>
            </a:r>
          </a:p>
        </p:txBody>
      </p:sp>
      <p:sp>
        <p:nvSpPr>
          <p:cNvPr id="208" name="Shape 208"/>
          <p:cNvSpPr txBox="1"/>
          <p:nvPr>
            <p:ph idx="1" type="body"/>
          </p:nvPr>
        </p:nvSpPr>
        <p:spPr>
          <a:xfrm>
            <a:off x="464100" y="1078275"/>
            <a:ext cx="3814500" cy="3923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30200" lvl="0" marL="457200" rtl="0">
              <a:spcBef>
                <a:spcPts val="0"/>
              </a:spcBef>
              <a:buClr>
                <a:schemeClr val="lt2"/>
              </a:buClr>
              <a:buSzPct val="100000"/>
            </a:pPr>
            <a:r>
              <a:rPr lang="en">
                <a:solidFill>
                  <a:schemeClr val="lt2"/>
                </a:solidFill>
              </a:rPr>
              <a:t>Offload Data from Device</a:t>
            </a:r>
            <a:r>
              <a:rPr lang="en" sz="1600">
                <a:solidFill>
                  <a:schemeClr val="lt2"/>
                </a:solidFill>
              </a:rPr>
              <a:t> </a:t>
            </a:r>
          </a:p>
          <a:p>
            <a:pPr indent="-330200" lvl="1" marL="914400" rtl="0">
              <a:spcBef>
                <a:spcPts val="0"/>
              </a:spcBef>
              <a:buClr>
                <a:schemeClr val="lt2"/>
              </a:buClr>
              <a:buSzPct val="100000"/>
            </a:pPr>
            <a:r>
              <a:rPr lang="en" sz="1600">
                <a:solidFill>
                  <a:schemeClr val="lt2"/>
                </a:solidFill>
              </a:rPr>
              <a:t>Reading data from device</a:t>
            </a:r>
          </a:p>
          <a:p>
            <a:pPr indent="-330200" lvl="1" marL="914400" rtl="0">
              <a:spcBef>
                <a:spcPts val="0"/>
              </a:spcBef>
              <a:buClr>
                <a:schemeClr val="lt2"/>
              </a:buClr>
              <a:buSzPct val="100000"/>
            </a:pPr>
            <a:r>
              <a:rPr lang="en" sz="1600">
                <a:solidFill>
                  <a:schemeClr val="lt2"/>
                </a:solidFill>
              </a:rPr>
              <a:t>Raw data to CSV </a:t>
            </a:r>
            <a:br>
              <a:rPr lang="en" sz="1600">
                <a:solidFill>
                  <a:schemeClr val="lt2"/>
                </a:solidFill>
              </a:rPr>
            </a:b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ct val="100000"/>
              <a:buFont typeface="Average"/>
            </a:pPr>
            <a:r>
              <a:rPr lang="en">
                <a:solidFill>
                  <a:schemeClr val="lt2"/>
                </a:solidFill>
              </a:rPr>
              <a:t>Configuration</a:t>
            </a:r>
            <a:r>
              <a:rPr lang="en" sz="1600">
                <a:solidFill>
                  <a:schemeClr val="lt2"/>
                </a:solidFill>
              </a:rPr>
              <a:t> </a:t>
            </a:r>
          </a:p>
          <a:p>
            <a:pPr indent="-3302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ct val="100000"/>
            </a:pPr>
            <a:r>
              <a:rPr lang="en" sz="1600">
                <a:solidFill>
                  <a:schemeClr val="lt2"/>
                </a:solidFill>
              </a:rPr>
              <a:t>Loading from configuration file</a:t>
            </a:r>
          </a:p>
          <a:p>
            <a:pPr indent="-3302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ct val="100000"/>
            </a:pPr>
            <a:r>
              <a:rPr lang="en" sz="1600">
                <a:solidFill>
                  <a:schemeClr val="lt2"/>
                </a:solidFill>
              </a:rPr>
              <a:t>Saving to configuration file</a:t>
            </a:r>
          </a:p>
          <a:p>
            <a:pPr indent="-3302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ct val="100000"/>
            </a:pPr>
            <a:r>
              <a:rPr lang="en" sz="1600">
                <a:solidFill>
                  <a:schemeClr val="lt2"/>
                </a:solidFill>
              </a:rPr>
              <a:t>Setting configuration on device</a:t>
            </a:r>
          </a:p>
          <a:p>
            <a:pPr lv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</a:rPr>
              <a:t>  </a:t>
            </a: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descr="DR2_architectural_overview_pc.png" id="209" name="Shape 2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0725" y="1541450"/>
            <a:ext cx="4121999" cy="1974777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Shape 210"/>
          <p:cNvSpPr txBox="1"/>
          <p:nvPr/>
        </p:nvSpPr>
        <p:spPr>
          <a:xfrm>
            <a:off x="8532700" y="4776100"/>
            <a:ext cx="435300" cy="1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16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/>
          <p:nvPr>
            <p:ph type="title"/>
          </p:nvPr>
        </p:nvSpPr>
        <p:spPr>
          <a:xfrm>
            <a:off x="267050" y="14140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Prototype Video Demo</a:t>
            </a:r>
          </a:p>
        </p:txBody>
      </p:sp>
      <p:sp>
        <p:nvSpPr>
          <p:cNvPr id="216" name="Shape 216" title="demo.mp4"/>
          <p:cNvSpPr/>
          <p:nvPr/>
        </p:nvSpPr>
        <p:spPr>
          <a:xfrm>
            <a:off x="2286000" y="973325"/>
            <a:ext cx="4572000" cy="3429000"/>
          </a:xfrm>
          <a:prstGeom prst="rect">
            <a:avLst/>
          </a:prstGeom>
          <a:noFill/>
          <a:ln>
            <a:noFill/>
          </a:ln>
        </p:spPr>
      </p:sp>
      <p:sp>
        <p:nvSpPr>
          <p:cNvPr id="217" name="Shape 217"/>
          <p:cNvSpPr txBox="1"/>
          <p:nvPr/>
        </p:nvSpPr>
        <p:spPr>
          <a:xfrm>
            <a:off x="8431675" y="4776100"/>
            <a:ext cx="536400" cy="1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17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/>
          <p:nvPr>
            <p:ph type="title"/>
          </p:nvPr>
        </p:nvSpPr>
        <p:spPr>
          <a:xfrm>
            <a:off x="311700" y="3164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Prototype - Config GUI</a:t>
            </a:r>
          </a:p>
        </p:txBody>
      </p:sp>
      <p:pic>
        <p:nvPicPr>
          <p:cNvPr descr="Screen Shot 2017-04-13 at 1.09.01 PM.png" id="223" name="Shape 2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6312" y="977250"/>
            <a:ext cx="4871363" cy="3820975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Shape 224"/>
          <p:cNvSpPr txBox="1"/>
          <p:nvPr/>
        </p:nvSpPr>
        <p:spPr>
          <a:xfrm>
            <a:off x="8523525" y="4776100"/>
            <a:ext cx="444600" cy="1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18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Challenges and Resolutions</a:t>
            </a:r>
          </a:p>
        </p:txBody>
      </p:sp>
      <p:sp>
        <p:nvSpPr>
          <p:cNvPr id="230" name="Shape 230"/>
          <p:cNvSpPr txBox="1"/>
          <p:nvPr>
            <p:ph idx="1" type="body"/>
          </p:nvPr>
        </p:nvSpPr>
        <p:spPr>
          <a:xfrm>
            <a:off x="311700" y="1152475"/>
            <a:ext cx="40839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lt2"/>
                </a:solidFill>
              </a:rPr>
              <a:t>Big Challenges:</a:t>
            </a:r>
          </a:p>
          <a:p>
            <a:pPr indent="-330200" lvl="0" marL="457200" rtl="0">
              <a:spcBef>
                <a:spcPts val="0"/>
              </a:spcBef>
              <a:buClr>
                <a:schemeClr val="lt2"/>
              </a:buClr>
              <a:buSzPct val="100000"/>
            </a:pPr>
            <a:r>
              <a:rPr lang="en" sz="1600">
                <a:solidFill>
                  <a:schemeClr val="lt2"/>
                </a:solidFill>
              </a:rPr>
              <a:t>Debugging</a:t>
            </a:r>
          </a:p>
          <a:p>
            <a:pPr indent="-330200" lvl="0" marL="457200" rtl="0">
              <a:spcBef>
                <a:spcPts val="0"/>
              </a:spcBef>
              <a:buClr>
                <a:schemeClr val="lt2"/>
              </a:buClr>
              <a:buSzPct val="100000"/>
            </a:pPr>
            <a:r>
              <a:rPr lang="en" sz="1600">
                <a:solidFill>
                  <a:schemeClr val="lt2"/>
                </a:solidFill>
              </a:rPr>
              <a:t>Embedded systems</a:t>
            </a:r>
          </a:p>
          <a:p>
            <a:pPr indent="-228600" lvl="1" marL="914400" rtl="0">
              <a:spcBef>
                <a:spcPts val="0"/>
              </a:spcBef>
              <a:buClr>
                <a:schemeClr val="lt2"/>
              </a:buClr>
            </a:pPr>
            <a:r>
              <a:rPr lang="en">
                <a:solidFill>
                  <a:schemeClr val="lt2"/>
                </a:solidFill>
              </a:rPr>
              <a:t>Learning curve for embedded systems</a:t>
            </a:r>
          </a:p>
          <a:p>
            <a:pPr indent="-228600" lvl="1" marL="914400" rtl="0">
              <a:spcBef>
                <a:spcPts val="0"/>
              </a:spcBef>
              <a:buClr>
                <a:schemeClr val="lt2"/>
              </a:buClr>
            </a:pPr>
            <a:r>
              <a:rPr lang="en">
                <a:solidFill>
                  <a:schemeClr val="lt2"/>
                </a:solidFill>
              </a:rPr>
              <a:t>Acronyms (UART, I2C, SPI, etc.)</a:t>
            </a:r>
          </a:p>
          <a:p>
            <a:pPr indent="-330200" lvl="0" marL="457200" rtl="0">
              <a:spcBef>
                <a:spcPts val="0"/>
              </a:spcBef>
              <a:buClr>
                <a:schemeClr val="lt2"/>
              </a:buClr>
              <a:buSzPct val="100000"/>
            </a:pPr>
            <a:r>
              <a:rPr lang="en" sz="1600">
                <a:solidFill>
                  <a:schemeClr val="lt2"/>
                </a:solidFill>
              </a:rPr>
              <a:t>Hardware issues </a:t>
            </a:r>
          </a:p>
          <a:p>
            <a:pPr indent="-228600" lvl="1" marL="914400" rtl="0">
              <a:spcBef>
                <a:spcPts val="0"/>
              </a:spcBef>
              <a:buClr>
                <a:schemeClr val="lt2"/>
              </a:buClr>
            </a:pPr>
            <a:r>
              <a:rPr lang="en">
                <a:solidFill>
                  <a:schemeClr val="lt2"/>
                </a:solidFill>
              </a:rPr>
              <a:t>Sensor issues </a:t>
            </a:r>
          </a:p>
          <a:p>
            <a:pPr indent="-228600" lvl="1" marL="914400" rtl="0">
              <a:spcBef>
                <a:spcPts val="0"/>
              </a:spcBef>
              <a:buClr>
                <a:schemeClr val="lt2"/>
              </a:buClr>
            </a:pPr>
            <a:r>
              <a:rPr lang="en">
                <a:solidFill>
                  <a:schemeClr val="lt2"/>
                </a:solidFill>
              </a:rPr>
              <a:t>RTC and wireless can’t work simultaneously</a:t>
            </a:r>
          </a:p>
          <a:p>
            <a:pPr indent="-330200" lvl="0" marL="457200" rtl="0">
              <a:spcBef>
                <a:spcPts val="0"/>
              </a:spcBef>
              <a:buClr>
                <a:schemeClr val="lt2"/>
              </a:buClr>
              <a:buSzPct val="100000"/>
            </a:pPr>
            <a:r>
              <a:rPr lang="en" sz="1600">
                <a:solidFill>
                  <a:schemeClr val="lt2"/>
                </a:solidFill>
              </a:rPr>
              <a:t>Existing code has minimal documentation</a:t>
            </a:r>
          </a:p>
        </p:txBody>
      </p:sp>
      <p:sp>
        <p:nvSpPr>
          <p:cNvPr id="231" name="Shape 231"/>
          <p:cNvSpPr txBox="1"/>
          <p:nvPr>
            <p:ph idx="1" type="body"/>
          </p:nvPr>
        </p:nvSpPr>
        <p:spPr>
          <a:xfrm>
            <a:off x="4395550" y="1152475"/>
            <a:ext cx="44367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chemeClr val="lt2"/>
                </a:solidFill>
              </a:rPr>
              <a:t>Resolutions:</a:t>
            </a:r>
          </a:p>
          <a:p>
            <a:pPr indent="-330200" lvl="0" marL="457200" rtl="0">
              <a:spcBef>
                <a:spcPts val="0"/>
              </a:spcBef>
              <a:buClr>
                <a:schemeClr val="lt2"/>
              </a:buClr>
              <a:buSzPct val="100000"/>
            </a:pPr>
            <a:r>
              <a:rPr lang="en" sz="1600">
                <a:solidFill>
                  <a:schemeClr val="lt2"/>
                </a:solidFill>
              </a:rPr>
              <a:t>Research</a:t>
            </a:r>
          </a:p>
          <a:p>
            <a:pPr indent="-228600" lvl="1" marL="914400" rtl="0">
              <a:spcBef>
                <a:spcPts val="0"/>
              </a:spcBef>
              <a:buClr>
                <a:schemeClr val="lt2"/>
              </a:buClr>
            </a:pPr>
            <a:r>
              <a:rPr lang="en">
                <a:solidFill>
                  <a:schemeClr val="lt2"/>
                </a:solidFill>
              </a:rPr>
              <a:t>Existing documentation / sample code</a:t>
            </a:r>
          </a:p>
          <a:p>
            <a:pPr indent="-228600" lvl="1" marL="914400" rtl="0">
              <a:spcBef>
                <a:spcPts val="0"/>
              </a:spcBef>
              <a:buClr>
                <a:schemeClr val="lt2"/>
              </a:buClr>
            </a:pPr>
            <a:r>
              <a:rPr lang="en">
                <a:solidFill>
                  <a:schemeClr val="lt2"/>
                </a:solidFill>
              </a:rPr>
              <a:t>Embedded systems books</a:t>
            </a:r>
          </a:p>
          <a:p>
            <a:pPr indent="-228600" lvl="1" marL="914400" rtl="0">
              <a:spcBef>
                <a:spcPts val="0"/>
              </a:spcBef>
              <a:buClr>
                <a:schemeClr val="lt2"/>
              </a:buClr>
            </a:pPr>
            <a:r>
              <a:rPr lang="en">
                <a:solidFill>
                  <a:schemeClr val="lt2"/>
                </a:solidFill>
              </a:rPr>
              <a:t>Texas Instruments forums</a:t>
            </a:r>
          </a:p>
          <a:p>
            <a:pPr indent="-330200" lvl="0" marL="457200" rtl="0">
              <a:spcBef>
                <a:spcPts val="0"/>
              </a:spcBef>
              <a:buClr>
                <a:schemeClr val="lt2"/>
              </a:buClr>
              <a:buSzPct val="100000"/>
            </a:pPr>
            <a:r>
              <a:rPr lang="en" sz="1600">
                <a:solidFill>
                  <a:schemeClr val="lt2"/>
                </a:solidFill>
              </a:rPr>
              <a:t>External sensors</a:t>
            </a:r>
          </a:p>
          <a:p>
            <a:pPr indent="-330200" lvl="0" marL="457200" rtl="0">
              <a:spcBef>
                <a:spcPts val="0"/>
              </a:spcBef>
              <a:buClr>
                <a:schemeClr val="lt2"/>
              </a:buClr>
              <a:buSzPct val="100000"/>
            </a:pPr>
            <a:r>
              <a:rPr lang="en" sz="1600">
                <a:solidFill>
                  <a:schemeClr val="lt2"/>
                </a:solidFill>
              </a:rPr>
              <a:t>Hardware redesign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600">
              <a:solidFill>
                <a:schemeClr val="lt2"/>
              </a:solidFill>
            </a:endParaRPr>
          </a:p>
        </p:txBody>
      </p:sp>
      <p:sp>
        <p:nvSpPr>
          <p:cNvPr id="232" name="Shape 232"/>
          <p:cNvSpPr txBox="1"/>
          <p:nvPr/>
        </p:nvSpPr>
        <p:spPr>
          <a:xfrm>
            <a:off x="8569450" y="4776100"/>
            <a:ext cx="398700" cy="1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19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Mentor / Client</a:t>
            </a:r>
          </a:p>
        </p:txBody>
      </p:sp>
      <p:sp>
        <p:nvSpPr>
          <p:cNvPr id="62" name="Shape 62"/>
          <p:cNvSpPr txBox="1"/>
          <p:nvPr>
            <p:ph idx="1" type="body"/>
          </p:nvPr>
        </p:nvSpPr>
        <p:spPr>
          <a:xfrm>
            <a:off x="311700" y="1152475"/>
            <a:ext cx="46473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chemeClr val="lt2"/>
                </a:solidFill>
              </a:rPr>
              <a:t>Faculty Mentor / Client</a:t>
            </a:r>
          </a:p>
          <a:p>
            <a:pPr indent="-228600" lvl="0" marL="457200" rtl="0">
              <a:spcBef>
                <a:spcPts val="0"/>
              </a:spcBef>
              <a:buClr>
                <a:schemeClr val="lt2"/>
              </a:buClr>
            </a:pPr>
            <a:r>
              <a:rPr lang="en">
                <a:solidFill>
                  <a:schemeClr val="lt2"/>
                </a:solidFill>
              </a:rPr>
              <a:t>Kyle Winfree</a:t>
            </a:r>
          </a:p>
          <a:p>
            <a:pPr indent="-228600" lvl="1" marL="914400" rtl="0">
              <a:spcBef>
                <a:spcPts val="0"/>
              </a:spcBef>
              <a:buClr>
                <a:schemeClr val="lt2"/>
              </a:buClr>
            </a:pPr>
            <a:r>
              <a:rPr lang="en">
                <a:solidFill>
                  <a:schemeClr val="lt2"/>
                </a:solidFill>
              </a:rPr>
              <a:t>BS Physics</a:t>
            </a:r>
          </a:p>
          <a:p>
            <a:pPr indent="-228600" lvl="1" marL="914400" rtl="0">
              <a:spcBef>
                <a:spcPts val="0"/>
              </a:spcBef>
              <a:buClr>
                <a:schemeClr val="lt2"/>
              </a:buClr>
            </a:pPr>
            <a:r>
              <a:rPr lang="en">
                <a:solidFill>
                  <a:schemeClr val="lt2"/>
                </a:solidFill>
              </a:rPr>
              <a:t>MES Robotics</a:t>
            </a:r>
          </a:p>
          <a:p>
            <a:pPr indent="-228600" lvl="1" marL="914400" rtl="0">
              <a:spcBef>
                <a:spcPts val="0"/>
              </a:spcBef>
              <a:buClr>
                <a:schemeClr val="lt2"/>
              </a:buClr>
            </a:pPr>
            <a:r>
              <a:rPr lang="en">
                <a:solidFill>
                  <a:schemeClr val="lt2"/>
                </a:solidFill>
              </a:rPr>
              <a:t>PhD Biomechanics and Movement Science</a:t>
            </a:r>
          </a:p>
          <a:p>
            <a:pPr indent="-228600" lvl="0" marL="457200" rtl="0">
              <a:spcBef>
                <a:spcPts val="0"/>
              </a:spcBef>
              <a:buClr>
                <a:schemeClr val="lt2"/>
              </a:buClr>
            </a:pPr>
            <a:r>
              <a:rPr lang="en">
                <a:solidFill>
                  <a:schemeClr val="lt2"/>
                </a:solidFill>
              </a:rPr>
              <a:t>Part of SICCS department at NAU</a:t>
            </a:r>
          </a:p>
          <a:p>
            <a:pPr indent="-228600" lvl="0" marL="457200" rtl="0">
              <a:spcBef>
                <a:spcPts val="0"/>
              </a:spcBef>
              <a:buClr>
                <a:schemeClr val="lt2"/>
              </a:buClr>
            </a:pPr>
            <a:r>
              <a:rPr lang="en">
                <a:solidFill>
                  <a:schemeClr val="lt2"/>
                </a:solidFill>
              </a:rPr>
              <a:t>Interested in:</a:t>
            </a:r>
          </a:p>
          <a:p>
            <a:pPr indent="-228600" lvl="1" marL="914400">
              <a:spcBef>
                <a:spcPts val="0"/>
              </a:spcBef>
              <a:buClr>
                <a:schemeClr val="lt2"/>
              </a:buClr>
            </a:pPr>
            <a:r>
              <a:rPr lang="en">
                <a:solidFill>
                  <a:schemeClr val="lt2"/>
                </a:solidFill>
              </a:rPr>
              <a:t>Using wearable technology to measure and improve healthcare.</a:t>
            </a:r>
          </a:p>
        </p:txBody>
      </p:sp>
      <p:pic>
        <p:nvPicPr>
          <p:cNvPr id="63" name="Shape 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80225" y="1017725"/>
            <a:ext cx="1981200" cy="24765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64" name="Shape 64"/>
          <p:cNvSpPr txBox="1"/>
          <p:nvPr/>
        </p:nvSpPr>
        <p:spPr>
          <a:xfrm>
            <a:off x="8619200" y="4776100"/>
            <a:ext cx="348900" cy="1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2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Shape 2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4400" y="768387"/>
            <a:ext cx="6057900" cy="38004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238" name="Shape 238"/>
          <p:cNvSpPr txBox="1"/>
          <p:nvPr>
            <p:ph type="title"/>
          </p:nvPr>
        </p:nvSpPr>
        <p:spPr>
          <a:xfrm>
            <a:off x="311700" y="295200"/>
            <a:ext cx="8520600" cy="623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Schedule</a:t>
            </a:r>
          </a:p>
        </p:txBody>
      </p:sp>
      <p:cxnSp>
        <p:nvCxnSpPr>
          <p:cNvPr id="239" name="Shape 239"/>
          <p:cNvCxnSpPr/>
          <p:nvPr/>
        </p:nvCxnSpPr>
        <p:spPr>
          <a:xfrm>
            <a:off x="7602900" y="756700"/>
            <a:ext cx="0" cy="3795300"/>
          </a:xfrm>
          <a:prstGeom prst="straightConnector1">
            <a:avLst/>
          </a:prstGeom>
          <a:noFill/>
          <a:ln cap="flat" cmpd="sng" w="28575">
            <a:solidFill>
              <a:srgbClr val="303030"/>
            </a:solidFill>
            <a:prstDash val="solid"/>
            <a:round/>
            <a:headEnd len="lg" w="lg" type="none"/>
            <a:tailEnd len="lg" w="lg" type="none"/>
          </a:ln>
        </p:spPr>
      </p:cxnSp>
      <p:pic>
        <p:nvPicPr>
          <p:cNvPr id="240" name="Shape 2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687" y="2460625"/>
            <a:ext cx="1914525" cy="8001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241" name="Shape 241"/>
          <p:cNvSpPr txBox="1"/>
          <p:nvPr/>
        </p:nvSpPr>
        <p:spPr>
          <a:xfrm>
            <a:off x="8569450" y="4776100"/>
            <a:ext cx="398700" cy="1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20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Testing Plan</a:t>
            </a:r>
          </a:p>
        </p:txBody>
      </p:sp>
      <p:sp>
        <p:nvSpPr>
          <p:cNvPr id="247" name="Shape 247"/>
          <p:cNvSpPr txBox="1"/>
          <p:nvPr>
            <p:ph idx="1" type="body"/>
          </p:nvPr>
        </p:nvSpPr>
        <p:spPr>
          <a:xfrm>
            <a:off x="311700" y="1132900"/>
            <a:ext cx="8520600" cy="383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>
                <a:solidFill>
                  <a:schemeClr val="lt2"/>
                </a:solidFill>
              </a:rPr>
              <a:t>Unit Testing 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  <a:buClr>
                <a:schemeClr val="lt2"/>
              </a:buClr>
            </a:pPr>
            <a:r>
              <a:rPr lang="en">
                <a:solidFill>
                  <a:schemeClr val="lt2"/>
                </a:solidFill>
              </a:rPr>
              <a:t>Wireless sending and receiving 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  <a:buClr>
                <a:schemeClr val="lt2"/>
              </a:buClr>
            </a:pPr>
            <a:r>
              <a:rPr lang="en">
                <a:solidFill>
                  <a:schemeClr val="lt2"/>
                </a:solidFill>
              </a:rPr>
              <a:t>Writing and reading from the SD 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  <a:buClr>
                <a:schemeClr val="lt2"/>
              </a:buClr>
            </a:pPr>
            <a:r>
              <a:rPr lang="en">
                <a:solidFill>
                  <a:schemeClr val="lt2"/>
                </a:solidFill>
              </a:rPr>
              <a:t>Setting and reading the real-time clock 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rPr lang="en">
                <a:solidFill>
                  <a:schemeClr val="lt2"/>
                </a:solidFill>
              </a:rPr>
              <a:t>Integration Testing 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  <a:buClr>
                <a:schemeClr val="lt2"/>
              </a:buClr>
            </a:pPr>
            <a:r>
              <a:rPr lang="en">
                <a:solidFill>
                  <a:schemeClr val="lt2"/>
                </a:solidFill>
              </a:rPr>
              <a:t>Vicon system at the </a:t>
            </a:r>
            <a:r>
              <a:rPr lang="en">
                <a:solidFill>
                  <a:schemeClr val="lt2"/>
                </a:solidFill>
              </a:rPr>
              <a:t>Human</a:t>
            </a:r>
            <a:r>
              <a:rPr lang="en">
                <a:solidFill>
                  <a:schemeClr val="lt2"/>
                </a:solidFill>
              </a:rPr>
              <a:t> Performance Lab </a:t>
            </a:r>
          </a:p>
          <a:p>
            <a:pPr indent="-228600" lvl="1" marL="914400" rtl="0">
              <a:lnSpc>
                <a:spcPct val="100000"/>
              </a:lnSpc>
              <a:spcBef>
                <a:spcPts val="0"/>
              </a:spcBef>
              <a:buClr>
                <a:schemeClr val="lt2"/>
              </a:buClr>
            </a:pPr>
            <a:r>
              <a:rPr lang="en">
                <a:solidFill>
                  <a:schemeClr val="lt2"/>
                </a:solidFill>
              </a:rPr>
              <a:t>Compare the accelerometer/gyro for different movements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>
                <a:solidFill>
                  <a:schemeClr val="lt2"/>
                </a:solidFill>
              </a:rPr>
              <a:t>Usability Testing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  <a:buClr>
                <a:schemeClr val="lt2"/>
              </a:buClr>
            </a:pPr>
            <a:r>
              <a:rPr lang="en">
                <a:solidFill>
                  <a:schemeClr val="lt2"/>
                </a:solidFill>
              </a:rPr>
              <a:t>Testing GUI with 4 participants</a:t>
            </a:r>
          </a:p>
        </p:txBody>
      </p:sp>
      <p:sp>
        <p:nvSpPr>
          <p:cNvPr id="248" name="Shape 248"/>
          <p:cNvSpPr txBox="1"/>
          <p:nvPr/>
        </p:nvSpPr>
        <p:spPr>
          <a:xfrm>
            <a:off x="8532700" y="4776100"/>
            <a:ext cx="435300" cy="1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21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Conclusion</a:t>
            </a:r>
          </a:p>
        </p:txBody>
      </p:sp>
      <p:sp>
        <p:nvSpPr>
          <p:cNvPr id="254" name="Shape 254"/>
          <p:cNvSpPr txBox="1"/>
          <p:nvPr/>
        </p:nvSpPr>
        <p:spPr>
          <a:xfrm>
            <a:off x="311700" y="1152475"/>
            <a:ext cx="4131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KineTrax has the potential to benefit lots of areas:</a:t>
            </a: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buClr>
                <a:schemeClr val="lt2"/>
              </a:buClr>
              <a:buSzPct val="100000"/>
            </a:pPr>
            <a:r>
              <a:rPr lang="en" sz="1800">
                <a:solidFill>
                  <a:schemeClr val="lt2"/>
                </a:solidFill>
              </a:rPr>
              <a:t>Movement impairments</a:t>
            </a: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buClr>
                <a:schemeClr val="lt2"/>
              </a:buClr>
              <a:buSzPct val="100000"/>
            </a:pPr>
            <a:r>
              <a:rPr lang="en" sz="1800">
                <a:solidFill>
                  <a:schemeClr val="lt2"/>
                </a:solidFill>
              </a:rPr>
              <a:t>Prosthetic limbs</a:t>
            </a: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buClr>
                <a:schemeClr val="lt2"/>
              </a:buClr>
              <a:buSzPct val="100000"/>
            </a:pPr>
            <a:r>
              <a:rPr lang="en" sz="1800">
                <a:solidFill>
                  <a:schemeClr val="lt2"/>
                </a:solidFill>
              </a:rPr>
              <a:t>Sports medicine</a:t>
            </a: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buClr>
                <a:schemeClr val="lt2"/>
              </a:buClr>
              <a:buSzPct val="100000"/>
            </a:pPr>
            <a:r>
              <a:rPr lang="en" sz="1800">
                <a:solidFill>
                  <a:schemeClr val="lt2"/>
                </a:solidFill>
              </a:rPr>
              <a:t>Farm animals 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55" name="Shape 255"/>
          <p:cNvSpPr txBox="1"/>
          <p:nvPr/>
        </p:nvSpPr>
        <p:spPr>
          <a:xfrm>
            <a:off x="4609500" y="1152475"/>
            <a:ext cx="42228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Lots of progress has been made:</a:t>
            </a: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ct val="100000"/>
            </a:pPr>
            <a:r>
              <a:rPr lang="en" sz="1800">
                <a:solidFill>
                  <a:schemeClr val="lt2"/>
                </a:solidFill>
              </a:rPr>
              <a:t>Device can sample sensors</a:t>
            </a: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ct val="100000"/>
            </a:pPr>
            <a:r>
              <a:rPr lang="en" sz="1800">
                <a:solidFill>
                  <a:schemeClr val="lt2"/>
                </a:solidFill>
              </a:rPr>
              <a:t>Device can get time from RTC</a:t>
            </a: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ct val="100000"/>
            </a:pPr>
            <a:r>
              <a:rPr lang="en" sz="1800">
                <a:solidFill>
                  <a:schemeClr val="lt2"/>
                </a:solidFill>
              </a:rPr>
              <a:t>Device can wirelessly communicate</a:t>
            </a: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ct val="100000"/>
            </a:pPr>
            <a:r>
              <a:rPr lang="en" sz="1800">
                <a:solidFill>
                  <a:schemeClr val="lt2"/>
                </a:solidFill>
              </a:rPr>
              <a:t>Writing</a:t>
            </a:r>
            <a:r>
              <a:rPr lang="en" sz="1800">
                <a:solidFill>
                  <a:schemeClr val="lt2"/>
                </a:solidFill>
              </a:rPr>
              <a:t> samples to SD </a:t>
            </a: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ct val="100000"/>
            </a:pPr>
            <a:r>
              <a:rPr lang="en" sz="1800">
                <a:solidFill>
                  <a:schemeClr val="lt2"/>
                </a:solidFill>
              </a:rPr>
              <a:t>GUI loads configuration file</a:t>
            </a: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ct val="100000"/>
            </a:pPr>
            <a:r>
              <a:rPr lang="en" sz="1800">
                <a:solidFill>
                  <a:schemeClr val="lt2"/>
                </a:solidFill>
              </a:rPr>
              <a:t>GUI can save configuration file</a:t>
            </a:r>
          </a:p>
        </p:txBody>
      </p:sp>
      <p:sp>
        <p:nvSpPr>
          <p:cNvPr id="256" name="Shape 256"/>
          <p:cNvSpPr txBox="1"/>
          <p:nvPr/>
        </p:nvSpPr>
        <p:spPr>
          <a:xfrm>
            <a:off x="8404100" y="4776100"/>
            <a:ext cx="564000" cy="1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22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References</a:t>
            </a:r>
          </a:p>
        </p:txBody>
      </p:sp>
      <p:sp>
        <p:nvSpPr>
          <p:cNvPr id="262" name="Shape 262"/>
          <p:cNvSpPr txBox="1"/>
          <p:nvPr>
            <p:ph idx="1" type="body"/>
          </p:nvPr>
        </p:nvSpPr>
        <p:spPr>
          <a:xfrm>
            <a:off x="460950" y="1172450"/>
            <a:ext cx="8222100" cy="2710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175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 sz="1400" u="sng">
                <a:hlinkClick r:id="rId3"/>
              </a:rPr>
              <a:t>http://evenamed.com/eyes-on-glasses/</a:t>
            </a:r>
          </a:p>
          <a:p>
            <a:pPr indent="-3175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 sz="1400"/>
              <a:t>http://www.fabricatingandmetalworking.com/2015/02/waterjet-used-make-prosthetic-limb/Winfree </a:t>
            </a:r>
          </a:p>
          <a:p>
            <a:pPr indent="-3175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 sz="1400" u="sng">
                <a:hlinkClick r:id="rId4"/>
              </a:rPr>
              <a:t>http://www.pcclassesonline.com/fitbit-charge-hr-vs-surge-review-and-tutorial/</a:t>
            </a:r>
          </a:p>
          <a:p>
            <a:pPr indent="-3175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 sz="1400" u="sng">
                <a:hlinkClick r:id="rId5"/>
              </a:rPr>
              <a:t>http://www.operationward57.org/2011/03/new-bionic-prosthetic-for-lower-leg-amputees/</a:t>
            </a:r>
          </a:p>
          <a:p>
            <a:pPr indent="-3175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 sz="1400" u="sng">
                <a:hlinkClick r:id="rId6"/>
              </a:rPr>
              <a:t>http://toughasia.com/blog/wearable-tech-vylyv-labs-smart-shorts-enable-men-to-strengthen-pelvic-floor-muscles/</a:t>
            </a:r>
          </a:p>
          <a:p>
            <a:pPr indent="-3175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 sz="1400" u="sng">
                <a:hlinkClick r:id="rId7"/>
              </a:rPr>
              <a:t>https://www.amazon.com/Programming-Embedded-Systems-Development-Tools/dp/0596009836</a:t>
            </a:r>
          </a:p>
          <a:p>
            <a:pPr indent="-3175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 sz="1400" u="sng">
                <a:hlinkClick r:id="rId8"/>
              </a:rPr>
              <a:t>https://www.pearsonhighered.com/program/Gajski-Specification-and-Design-of-Embedded-Systems/PGM30685.html</a:t>
            </a:r>
          </a:p>
          <a:p>
            <a:pPr indent="-3175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 sz="1400" u="sng">
                <a:hlinkClick r:id="rId9"/>
              </a:rPr>
              <a:t>http://www.quintic.com/education/case_studies/Gait%20Analysis.html</a:t>
            </a:r>
          </a:p>
          <a:p>
            <a:pPr indent="-3175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 sz="1400"/>
              <a:t>https://electrosome.com/wp-content/uploads/2014/12/Force-Sensing-Resistor-0.5.jpg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 Shot 2017-04-13 at 1.04.28 PM.png" id="267" name="Shape 2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5137" y="152400"/>
            <a:ext cx="6373736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/>
          <p:nvPr>
            <p:ph type="title"/>
          </p:nvPr>
        </p:nvSpPr>
        <p:spPr>
          <a:xfrm>
            <a:off x="311700" y="16837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Background - Wearables</a:t>
            </a:r>
          </a:p>
        </p:txBody>
      </p:sp>
      <p:pic>
        <p:nvPicPr>
          <p:cNvPr id="70" name="Shape 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2305" y="684322"/>
            <a:ext cx="2686849" cy="1813436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71" name="Shape 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04215" y="518699"/>
            <a:ext cx="2686841" cy="1819128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72" name="Shape 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62305" y="2674404"/>
            <a:ext cx="2686838" cy="2060165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73" name="Shape 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1025" y="3096850"/>
            <a:ext cx="2318125" cy="1303952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74" name="Shape 7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2957" y="775371"/>
            <a:ext cx="2354301" cy="1813436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75" name="Shape 7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48409" y="2446419"/>
            <a:ext cx="1798462" cy="260483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76" name="Shape 76"/>
          <p:cNvSpPr txBox="1"/>
          <p:nvPr/>
        </p:nvSpPr>
        <p:spPr>
          <a:xfrm>
            <a:off x="8619200" y="4776100"/>
            <a:ext cx="348900" cy="1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3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Shape 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0025" y="729425"/>
            <a:ext cx="6903925" cy="41608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Shape 82"/>
          <p:cNvSpPr txBox="1"/>
          <p:nvPr/>
        </p:nvSpPr>
        <p:spPr>
          <a:xfrm>
            <a:off x="119025" y="129850"/>
            <a:ext cx="4999500" cy="49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800">
                <a:solidFill>
                  <a:schemeClr val="dk1"/>
                </a:solidFill>
              </a:rPr>
              <a:t>Background - Gait </a:t>
            </a:r>
            <a:r>
              <a:rPr lang="en" sz="2800">
                <a:solidFill>
                  <a:schemeClr val="dk1"/>
                </a:solidFill>
              </a:rPr>
              <a:t>Analysis</a:t>
            </a:r>
            <a:r>
              <a:rPr lang="en" sz="2800">
                <a:solidFill>
                  <a:schemeClr val="dk1"/>
                </a:solidFill>
              </a:rPr>
              <a:t> </a:t>
            </a:r>
          </a:p>
        </p:txBody>
      </p:sp>
      <p:sp>
        <p:nvSpPr>
          <p:cNvPr id="83" name="Shape 83"/>
          <p:cNvSpPr txBox="1"/>
          <p:nvPr/>
        </p:nvSpPr>
        <p:spPr>
          <a:xfrm>
            <a:off x="8619200" y="4776100"/>
            <a:ext cx="348900" cy="1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4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/>
          <p:nvPr>
            <p:ph type="title"/>
          </p:nvPr>
        </p:nvSpPr>
        <p:spPr>
          <a:xfrm>
            <a:off x="311700" y="22250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Problem Statement </a:t>
            </a:r>
          </a:p>
        </p:txBody>
      </p:sp>
      <p:sp>
        <p:nvSpPr>
          <p:cNvPr id="89" name="Shape 89"/>
          <p:cNvSpPr txBox="1"/>
          <p:nvPr>
            <p:ph idx="1" type="body"/>
          </p:nvPr>
        </p:nvSpPr>
        <p:spPr>
          <a:xfrm>
            <a:off x="311700" y="1624125"/>
            <a:ext cx="8520600" cy="154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chemeClr val="lt2"/>
                </a:solidFill>
              </a:rPr>
              <a:t>Current wearable devices are unable to interface with other devices/sensors and</a:t>
            </a:r>
            <a:r>
              <a:rPr lang="en" sz="2400">
                <a:solidFill>
                  <a:schemeClr val="lt2"/>
                </a:solidFill>
              </a:rPr>
              <a:t> are unable to give the necessary resolution for gait analysis in a community setting</a:t>
            </a:r>
            <a:r>
              <a:rPr lang="en" sz="2400">
                <a:solidFill>
                  <a:schemeClr val="lt2"/>
                </a:solidFill>
              </a:rPr>
              <a:t>. </a:t>
            </a:r>
          </a:p>
        </p:txBody>
      </p:sp>
      <p:sp>
        <p:nvSpPr>
          <p:cNvPr id="90" name="Shape 90"/>
          <p:cNvSpPr txBox="1"/>
          <p:nvPr/>
        </p:nvSpPr>
        <p:spPr>
          <a:xfrm>
            <a:off x="8619200" y="4776100"/>
            <a:ext cx="348900" cy="1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5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Limitations </a:t>
            </a:r>
          </a:p>
        </p:txBody>
      </p:sp>
      <p:sp>
        <p:nvSpPr>
          <p:cNvPr id="96" name="Shape 96"/>
          <p:cNvSpPr txBox="1"/>
          <p:nvPr>
            <p:ph idx="1" type="body"/>
          </p:nvPr>
        </p:nvSpPr>
        <p:spPr>
          <a:xfrm>
            <a:off x="225525" y="1383525"/>
            <a:ext cx="4325400" cy="2343300"/>
          </a:xfrm>
          <a:prstGeom prst="rect">
            <a:avLst/>
          </a:prstGeom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2"/>
                </a:solidFill>
              </a:rPr>
              <a:t>Current wearable devices: </a:t>
            </a:r>
          </a:p>
          <a:p>
            <a:pPr indent="-330200" lvl="0" marL="457200" rtl="0">
              <a:spcBef>
                <a:spcPts val="0"/>
              </a:spcBef>
              <a:buClr>
                <a:schemeClr val="lt2"/>
              </a:buClr>
              <a:buSzPct val="100000"/>
            </a:pPr>
            <a:r>
              <a:rPr lang="en" sz="1600">
                <a:solidFill>
                  <a:schemeClr val="lt2"/>
                </a:solidFill>
              </a:rPr>
              <a:t>Unable to interface with other devices</a:t>
            </a:r>
          </a:p>
          <a:p>
            <a:pPr indent="-330200" lvl="0" marL="457200" rtl="0">
              <a:spcBef>
                <a:spcPts val="0"/>
              </a:spcBef>
              <a:buClr>
                <a:schemeClr val="lt2"/>
              </a:buClr>
              <a:buSzPct val="100000"/>
            </a:pPr>
            <a:r>
              <a:rPr lang="en" sz="1600">
                <a:solidFill>
                  <a:schemeClr val="lt2"/>
                </a:solidFill>
              </a:rPr>
              <a:t>No synchronization across a distributed network</a:t>
            </a:r>
          </a:p>
          <a:p>
            <a:pPr indent="-330200" lvl="0" marL="457200" rtl="0">
              <a:spcBef>
                <a:spcPts val="0"/>
              </a:spcBef>
              <a:buClr>
                <a:schemeClr val="lt2"/>
              </a:buClr>
              <a:buSzPct val="100000"/>
            </a:pPr>
            <a:r>
              <a:rPr lang="en" sz="1600">
                <a:solidFill>
                  <a:schemeClr val="lt2"/>
                </a:solidFill>
              </a:rPr>
              <a:t>Doesn't yield the resolution of measurements as other capturing systems (i.e. Vicon)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600">
              <a:solidFill>
                <a:srgbClr val="000000"/>
              </a:solidFill>
            </a:endParaRPr>
          </a:p>
        </p:txBody>
      </p:sp>
      <p:graphicFrame>
        <p:nvGraphicFramePr>
          <p:cNvPr id="97" name="Shape 97"/>
          <p:cNvGraphicFramePr/>
          <p:nvPr/>
        </p:nvGraphicFramePr>
        <p:xfrm>
          <a:off x="4595350" y="1383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{3249C38F-ED3D-4A3F-9256-E615EFC48F42}</a:tableStyleId>
              </a:tblPr>
              <a:tblGrid>
                <a:gridCol w="1178650"/>
                <a:gridCol w="1049550"/>
                <a:gridCol w="1114100"/>
                <a:gridCol w="1114100"/>
              </a:tblGrid>
              <a:tr h="46515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Fitbit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ActiGraph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Vicon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46515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Interface w/ devices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46515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Sync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46515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Resolution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1 min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30-100 Hz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100+ Hz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46515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Cost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Low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Expensive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Expensive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</a:tbl>
          </a:graphicData>
        </a:graphic>
      </p:graphicFrame>
      <p:sp>
        <p:nvSpPr>
          <p:cNvPr id="98" name="Shape 98"/>
          <p:cNvSpPr/>
          <p:nvPr/>
        </p:nvSpPr>
        <p:spPr>
          <a:xfrm>
            <a:off x="5966775" y="1954900"/>
            <a:ext cx="457800" cy="393600"/>
          </a:xfrm>
          <a:prstGeom prst="noSmoking">
            <a:avLst>
              <a:gd fmla="val 18750" name="adj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9" name="Shape 99"/>
          <p:cNvSpPr/>
          <p:nvPr/>
        </p:nvSpPr>
        <p:spPr>
          <a:xfrm>
            <a:off x="5966775" y="2465875"/>
            <a:ext cx="457800" cy="393600"/>
          </a:xfrm>
          <a:prstGeom prst="noSmoking">
            <a:avLst>
              <a:gd fmla="val 18750" name="adj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0" name="Shape 100"/>
          <p:cNvSpPr/>
          <p:nvPr/>
        </p:nvSpPr>
        <p:spPr>
          <a:xfrm>
            <a:off x="7174525" y="2465875"/>
            <a:ext cx="457800" cy="393600"/>
          </a:xfrm>
          <a:prstGeom prst="noSmoking">
            <a:avLst>
              <a:gd fmla="val 18750" name="adj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101" name="Shape 101"/>
          <p:cNvCxnSpPr/>
          <p:nvPr/>
        </p:nvCxnSpPr>
        <p:spPr>
          <a:xfrm flipH="1">
            <a:off x="8305400" y="1936900"/>
            <a:ext cx="368100" cy="332100"/>
          </a:xfrm>
          <a:prstGeom prst="straightConnector1">
            <a:avLst/>
          </a:prstGeom>
          <a:noFill/>
          <a:ln cap="flat" cmpd="sng" w="114300">
            <a:solidFill>
              <a:srgbClr val="00FF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2" name="Shape 102"/>
          <p:cNvCxnSpPr/>
          <p:nvPr/>
        </p:nvCxnSpPr>
        <p:spPr>
          <a:xfrm rot="10800000">
            <a:off x="8180550" y="2040925"/>
            <a:ext cx="215400" cy="188400"/>
          </a:xfrm>
          <a:prstGeom prst="straightConnector1">
            <a:avLst/>
          </a:prstGeom>
          <a:noFill/>
          <a:ln cap="flat" cmpd="sng" w="152400">
            <a:solidFill>
              <a:srgbClr val="00FF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3" name="Shape 103"/>
          <p:cNvCxnSpPr/>
          <p:nvPr/>
        </p:nvCxnSpPr>
        <p:spPr>
          <a:xfrm flipH="1">
            <a:off x="8403475" y="2514925"/>
            <a:ext cx="368100" cy="332100"/>
          </a:xfrm>
          <a:prstGeom prst="straightConnector1">
            <a:avLst/>
          </a:prstGeom>
          <a:noFill/>
          <a:ln cap="flat" cmpd="sng" w="114300">
            <a:solidFill>
              <a:srgbClr val="00FF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4" name="Shape 104"/>
          <p:cNvCxnSpPr/>
          <p:nvPr/>
        </p:nvCxnSpPr>
        <p:spPr>
          <a:xfrm rot="10800000">
            <a:off x="8278625" y="2618950"/>
            <a:ext cx="215400" cy="188400"/>
          </a:xfrm>
          <a:prstGeom prst="straightConnector1">
            <a:avLst/>
          </a:prstGeom>
          <a:noFill/>
          <a:ln cap="flat" cmpd="sng" w="152400">
            <a:solidFill>
              <a:srgbClr val="00FF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5" name="Shape 105"/>
          <p:cNvCxnSpPr/>
          <p:nvPr/>
        </p:nvCxnSpPr>
        <p:spPr>
          <a:xfrm flipH="1">
            <a:off x="7299350" y="1904725"/>
            <a:ext cx="368100" cy="332100"/>
          </a:xfrm>
          <a:prstGeom prst="straightConnector1">
            <a:avLst/>
          </a:prstGeom>
          <a:noFill/>
          <a:ln cap="flat" cmpd="sng" w="114300">
            <a:solidFill>
              <a:srgbClr val="00FF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6" name="Shape 106"/>
          <p:cNvCxnSpPr/>
          <p:nvPr/>
        </p:nvCxnSpPr>
        <p:spPr>
          <a:xfrm rot="10800000">
            <a:off x="7174500" y="2008750"/>
            <a:ext cx="215400" cy="188400"/>
          </a:xfrm>
          <a:prstGeom prst="straightConnector1">
            <a:avLst/>
          </a:prstGeom>
          <a:noFill/>
          <a:ln cap="flat" cmpd="sng" w="152400">
            <a:solidFill>
              <a:srgbClr val="00FF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107" name="Shape 107"/>
          <p:cNvSpPr txBox="1"/>
          <p:nvPr/>
        </p:nvSpPr>
        <p:spPr>
          <a:xfrm>
            <a:off x="8619200" y="4776100"/>
            <a:ext cx="348900" cy="1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6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Why is this important? </a:t>
            </a:r>
          </a:p>
        </p:txBody>
      </p:sp>
      <p:sp>
        <p:nvSpPr>
          <p:cNvPr id="113" name="Shape 1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>
                <a:solidFill>
                  <a:schemeClr val="lt2"/>
                </a:solidFill>
              </a:rPr>
              <a:t>Information technologies (i.e. data acquisition and storage) is rapidly growing, however, the technologies that sensor and record our movement are not keeping up. This data, if occured could help:</a:t>
            </a:r>
          </a:p>
          <a:p>
            <a:pPr indent="-228600" lvl="0" marL="914400" rtl="0">
              <a:lnSpc>
                <a:spcPct val="100000"/>
              </a:lnSpc>
              <a:spcBef>
                <a:spcPts val="0"/>
              </a:spcBef>
              <a:buClr>
                <a:schemeClr val="lt2"/>
              </a:buClr>
            </a:pPr>
            <a:r>
              <a:rPr lang="en">
                <a:solidFill>
                  <a:schemeClr val="lt2"/>
                </a:solidFill>
              </a:rPr>
              <a:t>scientists ask interesting questions</a:t>
            </a:r>
          </a:p>
          <a:p>
            <a:pPr indent="-228600" lvl="0" marL="914400" rtl="0">
              <a:lnSpc>
                <a:spcPct val="100000"/>
              </a:lnSpc>
              <a:spcBef>
                <a:spcPts val="0"/>
              </a:spcBef>
              <a:buClr>
                <a:schemeClr val="lt2"/>
              </a:buClr>
            </a:pPr>
            <a:r>
              <a:rPr lang="en">
                <a:solidFill>
                  <a:schemeClr val="lt2"/>
                </a:solidFill>
              </a:rPr>
              <a:t>doctors make more informed and appropriate treatment decisions </a:t>
            </a:r>
          </a:p>
          <a:p>
            <a:pPr indent="-228600" lvl="0" marL="914400" rtl="0">
              <a:lnSpc>
                <a:spcPct val="100000"/>
              </a:lnSpc>
              <a:spcBef>
                <a:spcPts val="0"/>
              </a:spcBef>
              <a:buClr>
                <a:schemeClr val="lt2"/>
              </a:buClr>
            </a:pPr>
            <a:r>
              <a:rPr lang="en">
                <a:solidFill>
                  <a:schemeClr val="lt2"/>
                </a:solidFill>
              </a:rPr>
              <a:t>those with movement impairments live normal lives </a:t>
            </a:r>
          </a:p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</a:rPr>
              <a:t>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8619200" y="4776100"/>
            <a:ext cx="348900" cy="1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7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/>
          <p:nvPr>
            <p:ph type="title"/>
          </p:nvPr>
        </p:nvSpPr>
        <p:spPr>
          <a:xfrm>
            <a:off x="311700" y="21540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Solution Overview</a:t>
            </a:r>
          </a:p>
        </p:txBody>
      </p:sp>
      <p:pic>
        <p:nvPicPr>
          <p:cNvPr descr="vindiagram.png" id="120" name="Shape 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5619" y="788099"/>
            <a:ext cx="6572767" cy="406655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Shape 121"/>
          <p:cNvSpPr txBox="1"/>
          <p:nvPr/>
        </p:nvSpPr>
        <p:spPr>
          <a:xfrm>
            <a:off x="8619200" y="4776100"/>
            <a:ext cx="348900" cy="1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8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Solution - KineTrax</a:t>
            </a:r>
          </a:p>
        </p:txBody>
      </p:sp>
      <p:sp>
        <p:nvSpPr>
          <p:cNvPr id="127" name="Shape 127"/>
          <p:cNvSpPr txBox="1"/>
          <p:nvPr>
            <p:ph idx="1" type="body"/>
          </p:nvPr>
        </p:nvSpPr>
        <p:spPr>
          <a:xfrm>
            <a:off x="311700" y="1017725"/>
            <a:ext cx="37197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What the KineTrax offers:</a:t>
            </a:r>
          </a:p>
          <a:p>
            <a:pPr indent="-228600" lvl="0" marL="457200" rtl="0">
              <a:spcBef>
                <a:spcPts val="0"/>
              </a:spcBef>
              <a:buClr>
                <a:schemeClr val="lt2"/>
              </a:buClr>
              <a:buFont typeface="Arial"/>
            </a:pPr>
            <a:r>
              <a:rPr lang="en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Digital I/O ports </a:t>
            </a:r>
          </a:p>
          <a:p>
            <a:pPr indent="-228600" lvl="0" marL="457200" rtl="0">
              <a:spcBef>
                <a:spcPts val="0"/>
              </a:spcBef>
              <a:buClr>
                <a:schemeClr val="lt2"/>
              </a:buClr>
              <a:buFont typeface="Arial"/>
            </a:pPr>
            <a:r>
              <a:rPr lang="en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Analog I/O ports</a:t>
            </a:r>
          </a:p>
          <a:p>
            <a:pPr indent="-228600" lvl="0" marL="457200" rtl="0">
              <a:spcBef>
                <a:spcPts val="0"/>
              </a:spcBef>
              <a:buClr>
                <a:schemeClr val="lt2"/>
              </a:buClr>
              <a:buFont typeface="Arial"/>
            </a:pPr>
            <a:r>
              <a:rPr lang="en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I2C bus, allowing 127 sensors/peripherals</a:t>
            </a:r>
          </a:p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What does this mean?</a:t>
            </a:r>
          </a:p>
          <a:p>
            <a:pPr indent="-228600" lvl="0" marL="457200" rtl="0">
              <a:spcBef>
                <a:spcPts val="0"/>
              </a:spcBef>
              <a:buClr>
                <a:schemeClr val="lt2"/>
              </a:buClr>
              <a:buFont typeface="Arial"/>
            </a:pPr>
            <a:r>
              <a:rPr lang="en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Not limited to medical research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200"/>
          </a:p>
        </p:txBody>
      </p:sp>
      <p:pic>
        <p:nvPicPr>
          <p:cNvPr descr="1212161352.jpg" id="128" name="Shape 128"/>
          <p:cNvPicPr preferRelativeResize="0"/>
          <p:nvPr/>
        </p:nvPicPr>
        <p:blipFill rotWithShape="1">
          <a:blip r:embed="rId3">
            <a:alphaModFix/>
          </a:blip>
          <a:srcRect b="20774" l="14787" r="18483" t="12872"/>
          <a:stretch/>
        </p:blipFill>
        <p:spPr>
          <a:xfrm>
            <a:off x="4031249" y="1210775"/>
            <a:ext cx="4866575" cy="2721925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129" name="Shape 129"/>
          <p:cNvSpPr txBox="1"/>
          <p:nvPr/>
        </p:nvSpPr>
        <p:spPr>
          <a:xfrm>
            <a:off x="8619200" y="4776100"/>
            <a:ext cx="348900" cy="1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9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